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8" r:id="rId3"/>
    <p:sldId id="258" r:id="rId4"/>
    <p:sldId id="259" r:id="rId5"/>
    <p:sldId id="257" r:id="rId6"/>
    <p:sldId id="260" r:id="rId7"/>
    <p:sldId id="261" r:id="rId8"/>
    <p:sldId id="262" r:id="rId9"/>
    <p:sldId id="267" r:id="rId10"/>
    <p:sldId id="263" r:id="rId11"/>
    <p:sldId id="264" r:id="rId12"/>
    <p:sldId id="265" r:id="rId13"/>
    <p:sldId id="266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4660"/>
  </p:normalViewPr>
  <p:slideViewPr>
    <p:cSldViewPr>
      <p:cViewPr>
        <p:scale>
          <a:sx n="81" d="100"/>
          <a:sy n="81" d="100"/>
        </p:scale>
        <p:origin x="-1450" y="-2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66866-B1EB-4900-922D-B18A55B0C479}" type="datetimeFigureOut">
              <a:rPr lang="en-GB" smtClean="0"/>
              <a:t>20/02/2024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F24DF-D3B2-4978-AE42-BC2AF81E48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2910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DE87A-C737-4AD2-BB33-6F07C0AD3F5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310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DE87A-C737-4AD2-BB33-6F07C0AD3F5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828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51D84-3D61-4D97-A1F7-AB3948759FE8}" type="datetimeFigureOut">
              <a:rPr lang="en-GB" smtClean="0"/>
              <a:t>20/02/2024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9AC2-E8FE-4BF7-9631-B9A157ADE4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5843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51D84-3D61-4D97-A1F7-AB3948759FE8}" type="datetimeFigureOut">
              <a:rPr lang="en-GB" smtClean="0"/>
              <a:t>20/02/2024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9AC2-E8FE-4BF7-9631-B9A157ADE4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3678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51D84-3D61-4D97-A1F7-AB3948759FE8}" type="datetimeFigureOut">
              <a:rPr lang="en-GB" smtClean="0"/>
              <a:t>20/02/2024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9AC2-E8FE-4BF7-9631-B9A157ADE4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7094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51D84-3D61-4D97-A1F7-AB3948759FE8}" type="datetimeFigureOut">
              <a:rPr lang="en-GB" smtClean="0"/>
              <a:t>20/02/2024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9AC2-E8FE-4BF7-9631-B9A157ADE4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978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51D84-3D61-4D97-A1F7-AB3948759FE8}" type="datetimeFigureOut">
              <a:rPr lang="en-GB" smtClean="0"/>
              <a:t>20/02/2024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9AC2-E8FE-4BF7-9631-B9A157ADE4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7821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51D84-3D61-4D97-A1F7-AB3948759FE8}" type="datetimeFigureOut">
              <a:rPr lang="en-GB" smtClean="0"/>
              <a:t>20/02/2024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9AC2-E8FE-4BF7-9631-B9A157ADE4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162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51D84-3D61-4D97-A1F7-AB3948759FE8}" type="datetimeFigureOut">
              <a:rPr lang="en-GB" smtClean="0"/>
              <a:t>20/02/2024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9AC2-E8FE-4BF7-9631-B9A157ADE4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761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51D84-3D61-4D97-A1F7-AB3948759FE8}" type="datetimeFigureOut">
              <a:rPr lang="en-GB" smtClean="0"/>
              <a:t>20/02/2024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9AC2-E8FE-4BF7-9631-B9A157ADE4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7463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51D84-3D61-4D97-A1F7-AB3948759FE8}" type="datetimeFigureOut">
              <a:rPr lang="en-GB" smtClean="0"/>
              <a:t>20/02/2024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9AC2-E8FE-4BF7-9631-B9A157ADE4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0036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51D84-3D61-4D97-A1F7-AB3948759FE8}" type="datetimeFigureOut">
              <a:rPr lang="en-GB" smtClean="0"/>
              <a:t>20/02/2024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9AC2-E8FE-4BF7-9631-B9A157ADE4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3744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51D84-3D61-4D97-A1F7-AB3948759FE8}" type="datetimeFigureOut">
              <a:rPr lang="en-GB" smtClean="0"/>
              <a:t>20/02/2024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D9AC2-E8FE-4BF7-9631-B9A157ADE4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643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F51D84-3D61-4D97-A1F7-AB3948759FE8}" type="datetimeFigureOut">
              <a:rPr lang="en-GB" smtClean="0"/>
              <a:t>20/02/2024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D9AC2-E8FE-4BF7-9631-B9A157ADE4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1461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075172"/>
            <a:ext cx="8928992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TOPIC : WEB SCRAPING : DATA HARVESTING MASTERY                                          </a:t>
            </a:r>
          </a:p>
          <a:p>
            <a:pPr algn="just"/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 :         		                           GUIDE NAME</a:t>
            </a: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MOHAN RAJ.R (61772221L03)   		                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 .P.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NITHYA</a:t>
            </a:r>
          </a:p>
          <a:p>
            <a:pPr algn="just"/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LINGESH. G      (61772221L02)    </a:t>
            </a:r>
          </a:p>
          <a:p>
            <a:pPr algn="just"/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LEJESH. K         (61772221T305) </a:t>
            </a:r>
            <a:endParaRPr lang="en-IN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xmlns="" id="{7FB3C1BA-F235-81A0-3CFE-F46429201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860658"/>
            <a:ext cx="23812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907704" y="188640"/>
            <a:ext cx="54726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GOVERNMENT 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COLLEGE OF ENGINEERING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SALEM-11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276565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3568163"/>
            <a:ext cx="93580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790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PROPOSED SYSTEM</a:t>
            </a:r>
            <a:endParaRPr lang="en-GB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528" y="1196752"/>
            <a:ext cx="5184576" cy="5256584"/>
          </a:xfrm>
        </p:spPr>
        <p:txBody>
          <a:bodyPr>
            <a:normAutofit fontScale="92500" lnSpcReduction="20000"/>
          </a:bodyPr>
          <a:lstStyle/>
          <a:p>
            <a:pPr lvl="1" algn="just">
              <a:buFont typeface="Wingdings" pitchFamily="2" charset="2"/>
              <a:buChar char="Ø"/>
            </a:pPr>
            <a:endParaRPr lang="en-IN" sz="2000" dirty="0" smtClean="0"/>
          </a:p>
          <a:p>
            <a:pPr marL="1028700" lvl="1" indent="-571500" algn="just">
              <a:buFont typeface="+mj-lt"/>
              <a:buAutoNum type="romanUcPeriod"/>
            </a:pPr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customized to meet specific scraping needs and business requirements</a:t>
            </a:r>
            <a:r>
              <a:rPr lang="en-GB" sz="28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1028700" lvl="1" indent="-571500" algn="just">
              <a:buFont typeface="+mj-lt"/>
              <a:buAutoNum type="romanUcPeriod"/>
            </a:pPr>
            <a:endParaRPr lang="en-IN" sz="2800" dirty="0">
              <a:latin typeface="Times New Roman" pitchFamily="18" charset="0"/>
              <a:cs typeface="Times New Roman" pitchFamily="18" charset="0"/>
            </a:endParaRPr>
          </a:p>
          <a:p>
            <a:pPr marL="1028700" lvl="1" indent="-571500" algn="just">
              <a:buFont typeface="+mj-lt"/>
              <a:buAutoNum type="romanUcPeriod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Extracting the large amount of data </a:t>
            </a:r>
            <a:r>
              <a:rPr lang="en-I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very easily.</a:t>
            </a:r>
          </a:p>
          <a:p>
            <a:pPr marL="1028700" lvl="1" indent="-571500" algn="just">
              <a:buFont typeface="+mj-lt"/>
              <a:buAutoNum type="romanUcPeriod"/>
            </a:pPr>
            <a:endParaRPr lang="en-IN" sz="2800" dirty="0">
              <a:latin typeface="Times New Roman" pitchFamily="18" charset="0"/>
              <a:cs typeface="Times New Roman" pitchFamily="18" charset="0"/>
            </a:endParaRPr>
          </a:p>
          <a:p>
            <a:pPr marL="1028700" lvl="1" indent="-571500" algn="just">
              <a:buFont typeface="+mj-lt"/>
              <a:buAutoNum type="romanUcPeriod"/>
            </a:pPr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Web scraping allows for precise extraction of structured data from websites, ensuring high accuracy compared to manual </a:t>
            </a:r>
            <a:r>
              <a:rPr lang="en-GB" sz="2800" dirty="0" smtClean="0">
                <a:latin typeface="Times New Roman" pitchFamily="18" charset="0"/>
                <a:cs typeface="Times New Roman" pitchFamily="18" charset="0"/>
              </a:rPr>
              <a:t>methods and  </a:t>
            </a:r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eliminate human errors.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772816"/>
            <a:ext cx="2746648" cy="3744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716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ARCHITECTURE</a:t>
            </a:r>
            <a:endParaRPr lang="en-GB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108" y="1825625"/>
            <a:ext cx="5801784" cy="435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493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HARDWARE REQUIREMENT</a:t>
            </a:r>
            <a:endParaRPr lang="en-GB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618856" cy="4525963"/>
          </a:xfrm>
        </p:spPr>
        <p:txBody>
          <a:bodyPr>
            <a:normAutofit fontScale="92500" lnSpcReduction="10000"/>
          </a:bodyPr>
          <a:lstStyle/>
          <a:p>
            <a:pPr marL="571500" indent="-571500">
              <a:buFont typeface="+mj-lt"/>
              <a:buAutoNum type="romanUcPeriod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RAM: 6GB .</a:t>
            </a:r>
          </a:p>
          <a:p>
            <a:pPr marL="571500" indent="-571500">
              <a:buFont typeface="+mj-lt"/>
              <a:buAutoNum type="romanUcPeriod"/>
            </a:pP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marL="571500" indent="-571500">
              <a:buFont typeface="+mj-lt"/>
              <a:buAutoNum type="romanUcPeriod"/>
            </a:pP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STORAGE : The </a:t>
            </a:r>
            <a:r>
              <a:rPr lang="en-GB" dirty="0">
                <a:latin typeface="Times New Roman" pitchFamily="18" charset="0"/>
                <a:cs typeface="Times New Roman" pitchFamily="18" charset="0"/>
              </a:rPr>
              <a:t>amount of storage required depends on the volume of data being collected. Solid-state drives (SSDs) are preferred </a:t>
            </a: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over HDD.</a:t>
            </a:r>
          </a:p>
          <a:p>
            <a:pPr marL="571500" indent="-571500">
              <a:buFont typeface="+mj-lt"/>
              <a:buAutoNum type="romanUcPeriod"/>
            </a:pPr>
            <a:endParaRPr lang="en-GB" dirty="0" smtClean="0">
              <a:latin typeface="Times New Roman" pitchFamily="18" charset="0"/>
              <a:cs typeface="Times New Roman" pitchFamily="18" charset="0"/>
            </a:endParaRPr>
          </a:p>
          <a:p>
            <a:pPr marL="571500" indent="-571500">
              <a:buFont typeface="+mj-lt"/>
              <a:buAutoNum type="romanUcPeriod"/>
            </a:pP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PROCESSOR  :</a:t>
            </a:r>
            <a:r>
              <a:rPr lang="en-GB" dirty="0" err="1" smtClean="0">
                <a:latin typeface="Times New Roman" pitchFamily="18" charset="0"/>
                <a:cs typeface="Times New Roman" pitchFamily="18" charset="0"/>
              </a:rPr>
              <a:t>intel</a:t>
            </a: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  i3 or      Higher versions </a:t>
            </a:r>
            <a:r>
              <a:rPr lang="en-GB" dirty="0" err="1" smtClean="0">
                <a:latin typeface="Times New Roman" pitchFamily="18" charset="0"/>
                <a:cs typeface="Times New Roman" pitchFamily="18" charset="0"/>
              </a:rPr>
              <a:t>preffered</a:t>
            </a: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. </a:t>
            </a:r>
            <a:endParaRPr lang="en-GB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204865"/>
            <a:ext cx="2818656" cy="243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8741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SOFTWARE REQUIRED</a:t>
            </a:r>
            <a:endParaRPr lang="en-GB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536" y="1916832"/>
            <a:ext cx="8363272" cy="4525963"/>
          </a:xfrm>
        </p:spPr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IDE :</a:t>
            </a:r>
            <a:r>
              <a:rPr lang="en-GB" dirty="0">
                <a:latin typeface="Times New Roman" pitchFamily="18" charset="0"/>
                <a:cs typeface="Times New Roman" pitchFamily="18" charset="0"/>
              </a:rPr>
              <a:t>Google </a:t>
            </a:r>
            <a:r>
              <a:rPr lang="en-GB" dirty="0" err="1" smtClean="0">
                <a:latin typeface="Times New Roman" pitchFamily="18" charset="0"/>
                <a:cs typeface="Times New Roman" pitchFamily="18" charset="0"/>
              </a:rPr>
              <a:t>colab</a:t>
            </a: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GB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v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PACKAGES:</a:t>
            </a:r>
            <a:endParaRPr lang="en-GB" dirty="0">
              <a:latin typeface="Times New Roman" pitchFamily="18" charset="0"/>
              <a:cs typeface="Times New Roman" pitchFamily="18" charset="0"/>
            </a:endParaRPr>
          </a:p>
          <a:p>
            <a:pPr marL="571500" indent="-571500" algn="just">
              <a:buFont typeface="+mj-lt"/>
              <a:buAutoNum type="romanUcPeriod"/>
            </a:pP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‘requests’ package : used to requesting the website.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 Beautiful Soup is a  library that is commonly used for web scraping purposes.</a:t>
            </a:r>
          </a:p>
          <a:p>
            <a:pPr marL="571500" indent="-571500" algn="just">
              <a:buFont typeface="+mj-lt"/>
              <a:buAutoNum type="romanUcPeriod"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SqlLite3  : used to convert database.</a:t>
            </a:r>
            <a:endParaRPr lang="en-GB" dirty="0" smtClean="0">
              <a:latin typeface="Times New Roman" pitchFamily="18" charset="0"/>
              <a:cs typeface="Times New Roman" pitchFamily="18" charset="0"/>
            </a:endParaRPr>
          </a:p>
          <a:p>
            <a:pPr marL="571500" indent="-571500" algn="just">
              <a:buFont typeface="+mj-lt"/>
              <a:buAutoNum type="romanUcPeriod"/>
            </a:pPr>
            <a:endParaRPr lang="en-GB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96336" y="1600200"/>
            <a:ext cx="1090464" cy="4525963"/>
          </a:xfrm>
        </p:spPr>
        <p:txBody>
          <a:bodyPr/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6269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8415C43-060A-BBE3-8E2B-066E2643F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052736"/>
            <a:ext cx="9003323" cy="492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281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>
                <a:latin typeface="Times New Roman" pitchFamily="18" charset="0"/>
                <a:cs typeface="Times New Roman" pitchFamily="18" charset="0"/>
              </a:rPr>
              <a:t>PROBLEM STATEMENT</a:t>
            </a:r>
            <a:endParaRPr lang="en-IN" sz="3200" dirty="0"/>
          </a:p>
        </p:txBody>
      </p:sp>
      <p:sp>
        <p:nvSpPr>
          <p:cNvPr id="5" name="Rectangle 4"/>
          <p:cNvSpPr/>
          <p:nvPr/>
        </p:nvSpPr>
        <p:spPr>
          <a:xfrm>
            <a:off x="467544" y="2367171"/>
            <a:ext cx="538234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Extracting data from websites, offering numerous benefits in various domains such as business intelligence, research, and market analysis. </a:t>
            </a: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527" y="2276872"/>
            <a:ext cx="2674937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9347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65BC6EF-DA13-CF7A-161F-C78DF7EA1031}"/>
              </a:ext>
            </a:extLst>
          </p:cNvPr>
          <p:cNvSpPr txBox="1"/>
          <p:nvPr/>
        </p:nvSpPr>
        <p:spPr>
          <a:xfrm>
            <a:off x="738265" y="256669"/>
            <a:ext cx="7684766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algn="ctr"/>
            <a:r>
              <a:rPr lang="en-IN" sz="3200" b="1" dirty="0" smtClean="0">
                <a:latin typeface="Times New Roman" pitchFamily="18" charset="0"/>
                <a:cs typeface="Times New Roman" panose="02020603050405020304" pitchFamily="18" charset="0"/>
              </a:rPr>
              <a:t>OBJECTIVES</a:t>
            </a:r>
          </a:p>
          <a:p>
            <a:pPr marL="457200" indent="-457200">
              <a:buFont typeface="Wingdings" pitchFamily="2" charset="2"/>
              <a:buChar char="v"/>
            </a:pP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itchFamily="2" charset="2"/>
              <a:buChar char="v"/>
            </a:pPr>
            <a:r>
              <a:rPr lang="en-IN" sz="2400" dirty="0" smtClean="0">
                <a:latin typeface="Times New Roman" pitchFamily="18" charset="0"/>
                <a:cs typeface="Times New Roman" panose="02020603050405020304" pitchFamily="18" charset="0"/>
              </a:rPr>
              <a:t>   </a:t>
            </a:r>
            <a:r>
              <a:rPr lang="en-IN" sz="2800" dirty="0" smtClean="0">
                <a:latin typeface="Times New Roman" pitchFamily="18" charset="0"/>
                <a:cs typeface="Times New Roman" panose="02020603050405020304" pitchFamily="18" charset="0"/>
              </a:rPr>
              <a:t>Market Rese</a:t>
            </a:r>
          </a:p>
          <a:p>
            <a:pPr marL="800100" lvl="1" indent="-342900">
              <a:buFont typeface="Wingdings" pitchFamily="2" charset="2"/>
              <a:buChar char="v"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itchFamily="2" charset="2"/>
              <a:buChar char="v"/>
            </a:pP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Competitor Analysis</a:t>
            </a:r>
          </a:p>
          <a:p>
            <a:pPr marL="800100" lvl="1" indent="-342900">
              <a:buFont typeface="Wingdings" pitchFamily="2" charset="2"/>
              <a:buChar char="v"/>
            </a:pPr>
            <a:endParaRPr lang="en-I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itchFamily="2" charset="2"/>
              <a:buChar char="v"/>
            </a:pP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</a:t>
            </a:r>
          </a:p>
          <a:p>
            <a:pPr marL="800100" lvl="1" indent="-342900">
              <a:buFont typeface="Wingdings" pitchFamily="2" charset="2"/>
              <a:buChar char="v"/>
            </a:pPr>
            <a:endParaRPr lang="en-I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itchFamily="2" charset="2"/>
              <a:buChar char="v"/>
            </a:pP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Academic Purpose</a:t>
            </a:r>
          </a:p>
          <a:p>
            <a:pPr lvl="1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800100" lvl="1" indent="-342900">
              <a:buFont typeface="Wingdings" pitchFamily="2" charset="2"/>
              <a:buChar char="v"/>
            </a:pP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Research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628800"/>
            <a:ext cx="3383754" cy="334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301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75C79675-9E8B-9455-EF54-A1880CE585FD}"/>
              </a:ext>
            </a:extLst>
          </p:cNvPr>
          <p:cNvSpPr txBox="1"/>
          <p:nvPr/>
        </p:nvSpPr>
        <p:spPr>
          <a:xfrm>
            <a:off x="107504" y="620688"/>
            <a:ext cx="7016262" cy="787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pPr algn="ctr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8800" lvl="3" indent="-457200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  <a:p>
            <a:pPr marL="1828800" lvl="3" indent="-457200">
              <a:buFont typeface="Wingdings" panose="05000000000000000000" pitchFamily="2" charset="2"/>
              <a:buChar char="Ø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Real-time Data updates</a:t>
            </a:r>
          </a:p>
          <a:p>
            <a:pPr marL="1828800" lvl="3" indent="-457200">
              <a:buFont typeface="Wingdings" panose="05000000000000000000" pitchFamily="2" charset="2"/>
              <a:buChar char="Ø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8800" lvl="3" indent="-45720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Research Purpose</a:t>
            </a:r>
          </a:p>
          <a:p>
            <a:pPr marL="1828800" lvl="3" indent="-457200">
              <a:buFont typeface="Wingdings" panose="05000000000000000000" pitchFamily="2" charset="2"/>
              <a:buChar char="Ø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8800" lvl="3" indent="-45720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Historical Data Collection</a:t>
            </a:r>
          </a:p>
          <a:p>
            <a:pPr marL="1828800" lvl="3" indent="-457200">
              <a:buFont typeface="Wingdings" panose="05000000000000000000" pitchFamily="2" charset="2"/>
              <a:buChar char="Ø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8800" lvl="3" indent="-45720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Efficient Price Comparison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07"/>
          <a:stretch/>
        </p:blipFill>
        <p:spPr bwMode="auto">
          <a:xfrm>
            <a:off x="5564172" y="791851"/>
            <a:ext cx="2955302" cy="4779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340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TARGET USERS</a:t>
            </a:r>
            <a:endParaRPr lang="en-GB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1560" y="1700808"/>
            <a:ext cx="5122912" cy="4525963"/>
          </a:xfrm>
        </p:spPr>
        <p:txBody>
          <a:bodyPr/>
          <a:lstStyle/>
          <a:p>
            <a:endParaRPr lang="en-GB" dirty="0" smtClean="0"/>
          </a:p>
          <a:p>
            <a:pPr>
              <a:buFont typeface="Wingdings" pitchFamily="2" charset="2"/>
              <a:buChar char="v"/>
            </a:pP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Travel Industry</a:t>
            </a:r>
          </a:p>
          <a:p>
            <a:pPr>
              <a:buFont typeface="Wingdings" pitchFamily="2" charset="2"/>
              <a:buChar char="v"/>
            </a:pP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Business Analysts</a:t>
            </a:r>
          </a:p>
          <a:p>
            <a:pPr>
              <a:buFont typeface="Wingdings" pitchFamily="2" charset="2"/>
              <a:buChar char="v"/>
            </a:pP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Market Researchers</a:t>
            </a:r>
          </a:p>
        </p:txBody>
      </p:sp>
      <p:pic>
        <p:nvPicPr>
          <p:cNvPr id="2057" name="Picture 9" descr="Market Research Analyst - College of Liberal Arts - Purdue Universit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3" r="10766"/>
          <a:stretch/>
        </p:blipFill>
        <p:spPr bwMode="auto">
          <a:xfrm>
            <a:off x="5959331" y="2060848"/>
            <a:ext cx="2803022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089" y="3573016"/>
            <a:ext cx="2803022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228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9512" y="260648"/>
            <a:ext cx="6418385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ABSTRACT</a:t>
            </a:r>
          </a:p>
          <a:p>
            <a:pPr algn="ctr"/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Web Scraping is the method of extracting data from 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websites 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in an automated way.</a:t>
            </a:r>
          </a:p>
          <a:p>
            <a:pPr marL="342900" indent="-342900">
              <a:buFont typeface="Wingdings" pitchFamily="2" charset="2"/>
              <a:buChar char="v"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Web scraping  to obtain large amounts of data from 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websites. Most 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of this data is unstructured data in an HTML format which 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is 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then converted into structured data in a spread sheet or 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database 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so that it can be used in various applications.</a:t>
            </a:r>
          </a:p>
          <a:p>
            <a:pPr marL="342900" indent="-342900">
              <a:buFont typeface="Wingdings" pitchFamily="2" charset="2"/>
              <a:buChar char="v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High-quality web scraped data obtained in large volumes can 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be very 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helpful for companies in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analyzing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consumer trends and 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understanding 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which direction the company should move in the future.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1562100"/>
            <a:ext cx="1944216" cy="404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269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3709" y="346776"/>
            <a:ext cx="6145823" cy="5601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             INTRODUCTION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Web scraping (web harvesting or web data extraction) is a computer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software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technique of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extracting information from websites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Wingdings" pitchFamily="2" charset="2"/>
              <a:buChar char="v"/>
            </a:pP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 Web scraping typically targets one web site at a time to extract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unstructured information and put it in a structured form for reuse.</a:t>
            </a:r>
          </a:p>
          <a:p>
            <a:pPr marL="342900" indent="-342900">
              <a:buFont typeface="Wingdings" pitchFamily="2" charset="2"/>
              <a:buChar char="v"/>
            </a:pPr>
            <a:endParaRPr lang="en-IN" b="1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Web Scraping can be used by companies to scrap the product data for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their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products and competing products as well to see how it impacts 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their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pricing strategies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.   </a:t>
            </a: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                                                                                                                                                                                                                                     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Companies can use this data to fix the optimal pricing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for their   </a:t>
            </a: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products so that they can obtain maximum revenue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351" y="1700808"/>
            <a:ext cx="2543200" cy="336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92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		</a:t>
            </a:r>
            <a:r>
              <a:rPr lang="en-IN" sz="3200" dirty="0" smtClean="0"/>
              <a:t> </a:t>
            </a:r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EXISITING SYSTEM</a:t>
            </a:r>
            <a:endParaRPr lang="en-GB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4" y="1412776"/>
            <a:ext cx="5328592" cy="4814155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v"/>
            </a:pPr>
            <a:endParaRPr lang="en-GB" sz="2000" dirty="0" smtClean="0"/>
          </a:p>
          <a:p>
            <a:pPr algn="just">
              <a:buFont typeface="Wingdings" pitchFamily="2" charset="2"/>
              <a:buChar char="v"/>
            </a:pPr>
            <a:endParaRPr lang="en-GB" sz="2000" dirty="0"/>
          </a:p>
          <a:p>
            <a:pPr algn="just">
              <a:buFont typeface="Wingdings" pitchFamily="2" charset="2"/>
              <a:buChar char="v"/>
            </a:pP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Manual </a:t>
            </a:r>
            <a:r>
              <a:rPr lang="en-GB" dirty="0">
                <a:latin typeface="Times New Roman" pitchFamily="18" charset="0"/>
                <a:cs typeface="Times New Roman" pitchFamily="18" charset="0"/>
              </a:rPr>
              <a:t>Data </a:t>
            </a: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Entry.</a:t>
            </a:r>
          </a:p>
          <a:p>
            <a:pPr algn="just">
              <a:buFont typeface="Wingdings" pitchFamily="2" charset="2"/>
              <a:buChar char="v"/>
            </a:pP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API(Application </a:t>
            </a:r>
            <a:r>
              <a:rPr lang="en-GB" dirty="0">
                <a:latin typeface="Times New Roman" pitchFamily="18" charset="0"/>
                <a:cs typeface="Times New Roman" pitchFamily="18" charset="0"/>
              </a:rPr>
              <a:t>Programming Interfaces)</a:t>
            </a: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buFont typeface="Wingdings" pitchFamily="2" charset="2"/>
              <a:buChar char="v"/>
            </a:pPr>
            <a:r>
              <a:rPr lang="en-GB" dirty="0">
                <a:latin typeface="Times New Roman" pitchFamily="18" charset="0"/>
                <a:cs typeface="Times New Roman" pitchFamily="18" charset="0"/>
              </a:rPr>
              <a:t>Data </a:t>
            </a: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Dumps </a:t>
            </a:r>
            <a:r>
              <a:rPr lang="en-GB" dirty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Downloads</a:t>
            </a:r>
          </a:p>
          <a:p>
            <a:pPr>
              <a:buFont typeface="Wingdings" pitchFamily="2" charset="2"/>
              <a:buChar char="v"/>
            </a:pPr>
            <a:r>
              <a:rPr lang="en-GB" dirty="0">
                <a:latin typeface="Times New Roman" pitchFamily="18" charset="0"/>
                <a:cs typeface="Times New Roman" pitchFamily="18" charset="0"/>
              </a:rPr>
              <a:t>Contacting the Website </a:t>
            </a: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Owner</a:t>
            </a:r>
          </a:p>
          <a:p>
            <a:pPr>
              <a:buFont typeface="Wingdings" pitchFamily="2" charset="2"/>
              <a:buChar char="v"/>
            </a:pPr>
            <a:r>
              <a:rPr lang="en-GB" dirty="0">
                <a:latin typeface="Times New Roman" pitchFamily="18" charset="0"/>
                <a:cs typeface="Times New Roman" pitchFamily="18" charset="0"/>
              </a:rPr>
              <a:t>Publicly Available Datasets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1" b="10178"/>
          <a:stretch/>
        </p:blipFill>
        <p:spPr bwMode="auto">
          <a:xfrm>
            <a:off x="5796136" y="1484784"/>
            <a:ext cx="2963303" cy="1916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AutoShape 5" descr="5 adjustments you need to make to your desk right no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9"/>
          <a:stretch/>
        </p:blipFill>
        <p:spPr bwMode="auto">
          <a:xfrm>
            <a:off x="5802399" y="3429000"/>
            <a:ext cx="2972382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075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 smtClean="0"/>
              <a:t>Algorithm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en-GB" dirty="0"/>
              <a:t>Parsing </a:t>
            </a:r>
            <a:r>
              <a:rPr lang="en-GB" dirty="0" smtClean="0"/>
              <a:t>Algorithms</a:t>
            </a:r>
          </a:p>
          <a:p>
            <a:pPr marL="571500" indent="-571500">
              <a:buFont typeface="+mj-lt"/>
              <a:buAutoNum type="romanUcPeriod"/>
            </a:pPr>
            <a:endParaRPr lang="en-IN" dirty="0" smtClean="0"/>
          </a:p>
          <a:p>
            <a:pPr marL="0" indent="0">
              <a:buNone/>
            </a:pPr>
            <a:r>
              <a:rPr lang="en-IN" sz="2400" u="sng" dirty="0" smtClean="0"/>
              <a:t>TECHNIQUES:</a:t>
            </a:r>
          </a:p>
          <a:p>
            <a:pPr marL="571500" indent="-571500">
              <a:buFont typeface="+mj-lt"/>
              <a:buAutoNum type="romanUcPeriod"/>
            </a:pPr>
            <a:r>
              <a:rPr lang="en-GB" dirty="0" smtClean="0"/>
              <a:t>HTTP Requests</a:t>
            </a:r>
          </a:p>
          <a:p>
            <a:pPr marL="571500" indent="-571500">
              <a:buFont typeface="+mj-lt"/>
              <a:buAutoNum type="romanUcPeriod"/>
            </a:pPr>
            <a:r>
              <a:rPr lang="en-IN" dirty="0" smtClean="0"/>
              <a:t>Regex.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70"/>
          <a:stretch/>
        </p:blipFill>
        <p:spPr bwMode="auto">
          <a:xfrm>
            <a:off x="5652120" y="1988840"/>
            <a:ext cx="2971800" cy="2074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1625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354</Words>
  <Application>Microsoft Office PowerPoint</Application>
  <PresentationFormat>On-screen Show (4:3)</PresentationFormat>
  <Paragraphs>127</Paragraphs>
  <Slides>14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PROBLEM STATEMENT</vt:lpstr>
      <vt:lpstr>PowerPoint Presentation</vt:lpstr>
      <vt:lpstr>PowerPoint Presentation</vt:lpstr>
      <vt:lpstr>TARGET USERS</vt:lpstr>
      <vt:lpstr>PowerPoint Presentation</vt:lpstr>
      <vt:lpstr>PowerPoint Presentation</vt:lpstr>
      <vt:lpstr>   EXISITING SYSTEM</vt:lpstr>
      <vt:lpstr>Algorithm</vt:lpstr>
      <vt:lpstr>PROPOSED SYSTEM</vt:lpstr>
      <vt:lpstr>ARCHITECTURE</vt:lpstr>
      <vt:lpstr>HARDWARE REQUIREMENT</vt:lpstr>
      <vt:lpstr>SOFTWARE REQUIRED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21</cp:revision>
  <dcterms:created xsi:type="dcterms:W3CDTF">2024-02-18T07:45:03Z</dcterms:created>
  <dcterms:modified xsi:type="dcterms:W3CDTF">2024-02-20T08:29:06Z</dcterms:modified>
</cp:coreProperties>
</file>